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438" r:id="rId2"/>
    <p:sldId id="439" r:id="rId3"/>
    <p:sldId id="259" r:id="rId4"/>
    <p:sldId id="444" r:id="rId5"/>
    <p:sldId id="496" r:id="rId6"/>
    <p:sldId id="500" r:id="rId7"/>
    <p:sldId id="492" r:id="rId8"/>
    <p:sldId id="493" r:id="rId9"/>
    <p:sldId id="494" r:id="rId10"/>
    <p:sldId id="340" r:id="rId11"/>
    <p:sldId id="502" r:id="rId12"/>
    <p:sldId id="451" r:id="rId13"/>
    <p:sldId id="504" r:id="rId14"/>
    <p:sldId id="359" r:id="rId15"/>
    <p:sldId id="390" r:id="rId16"/>
    <p:sldId id="394" r:id="rId17"/>
    <p:sldId id="508" r:id="rId18"/>
    <p:sldId id="453" r:id="rId19"/>
    <p:sldId id="517" r:id="rId20"/>
    <p:sldId id="516" r:id="rId21"/>
    <p:sldId id="515" r:id="rId22"/>
    <p:sldId id="440" r:id="rId23"/>
    <p:sldId id="498" r:id="rId24"/>
    <p:sldId id="509" r:id="rId25"/>
    <p:sldId id="505" r:id="rId26"/>
    <p:sldId id="510" r:id="rId27"/>
    <p:sldId id="512" r:id="rId28"/>
    <p:sldId id="513" r:id="rId29"/>
    <p:sldId id="514" r:id="rId30"/>
    <p:sldId id="507" r:id="rId31"/>
    <p:sldId id="371" r:id="rId32"/>
    <p:sldId id="377" r:id="rId33"/>
    <p:sldId id="499" r:id="rId34"/>
    <p:sldId id="291" r:id="rId35"/>
  </p:sldIdLst>
  <p:sldSz cx="9144000" cy="5143500" type="screen16x9"/>
  <p:notesSz cx="6858000" cy="9144000"/>
  <p:embeddedFontLs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黑体" pitchFamily="49" charset="-122"/>
      <p:regular r:id="rId42"/>
    </p:embeddedFont>
    <p:embeddedFont>
      <p:font typeface="Impact" pitchFamily="34" charset="0"/>
      <p:regular r:id="rId43"/>
    </p:embeddedFont>
    <p:embeddedFont>
      <p:font typeface="楷体" pitchFamily="49" charset="-122"/>
      <p:regular r:id="rId44"/>
    </p:embeddedFont>
    <p:embeddedFont>
      <p:font typeface="华文楷体" pitchFamily="2" charset="-122"/>
      <p:regular r:id="rId45"/>
    </p:embeddedFont>
    <p:embeddedFont>
      <p:font typeface="微软雅黑" pitchFamily="34" charset="-122"/>
      <p:regular r:id="rId46"/>
      <p:bold r:id="rId47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B2413"/>
    <a:srgbClr val="66CCFF"/>
    <a:srgbClr val="FFCCFF"/>
    <a:srgbClr val="3399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4" autoAdjust="0"/>
    <p:restoredTop sz="94991" autoAdjust="0"/>
  </p:normalViewPr>
  <p:slideViewPr>
    <p:cSldViewPr>
      <p:cViewPr>
        <p:scale>
          <a:sx n="100" d="100"/>
          <a:sy n="100" d="100"/>
        </p:scale>
        <p:origin x="-1944" y="-8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483347F-4E0B-4777-95AA-67CA9177285E}" type="datetimeFigureOut">
              <a:rPr lang="zh-CN" altLang="en-US"/>
              <a:pPr>
                <a:defRPr/>
              </a:pPr>
              <a:t>2024/8/19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C4F771-AE02-4D6C-8B1F-1A46DAFF43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110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073C195-F57F-4C6E-AFE2-B7A84650B14F}" type="datetimeFigureOut">
              <a:rPr lang="zh-CN" altLang="en-US"/>
              <a:pPr>
                <a:defRPr/>
              </a:pPr>
              <a:t>2024/8/19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FFBF296-761F-493E-85CC-E498F132E1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600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6"/>
          <p:cNvSpPr>
            <a:spLocks noChangeArrowheads="1"/>
          </p:cNvSpPr>
          <p:nvPr userDrawn="1"/>
        </p:nvSpPr>
        <p:spPr bwMode="auto">
          <a:xfrm>
            <a:off x="4716015" y="116944"/>
            <a:ext cx="307840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kumimoji="1" lang="zh-CN" altLang="en-US" sz="2400" b="1" smtClean="0">
                <a:solidFill>
                  <a:srgbClr val="A11111"/>
                </a:solidFill>
                <a:latin typeface="宋体" panose="02010600030101010101" pitchFamily="2" charset="-122"/>
              </a:rPr>
              <a:t>热爱写作，学会观察</a:t>
            </a:r>
            <a:r>
              <a:rPr kumimoji="1" lang="en-US" altLang="zh-CN" sz="2400" b="1" smtClean="0">
                <a:solidFill>
                  <a:srgbClr val="A11111"/>
                </a:solidFill>
                <a:latin typeface="宋体" panose="02010600030101010101" pitchFamily="2" charset="-122"/>
              </a:rPr>
              <a:t>/</a:t>
            </a:r>
            <a:endParaRPr kumimoji="1" lang="en-US" altLang="zh-CN" sz="2400" b="1" dirty="0" smtClean="0">
              <a:solidFill>
                <a:srgbClr val="A11111"/>
              </a:solidFill>
              <a:latin typeface="宋体" panose="02010600030101010101" pitchFamily="2" charset="-122"/>
            </a:endParaRPr>
          </a:p>
        </p:txBody>
      </p:sp>
      <p:pic>
        <p:nvPicPr>
          <p:cNvPr id="11" name="图片 2"/>
          <p:cNvPicPr>
            <a:picLocks noChangeAspect="1" noChangeArrowheads="1"/>
          </p:cNvPicPr>
          <p:nvPr userDrawn="1"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514850"/>
            <a:ext cx="9144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580" y="51470"/>
            <a:ext cx="1440270" cy="5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43" r:id="rId1"/>
    <p:sldLayoutId id="2147486744" r:id="rId2"/>
    <p:sldLayoutId id="2147486745" r:id="rId3"/>
    <p:sldLayoutId id="2147486746" r:id="rId4"/>
    <p:sldLayoutId id="2147486747" r:id="rId5"/>
    <p:sldLayoutId id="2147486748" r:id="rId6"/>
    <p:sldLayoutId id="2147486749" r:id="rId7"/>
    <p:sldLayoutId id="2147486775" r:id="rId8"/>
    <p:sldLayoutId id="2147486750" r:id="rId9"/>
    <p:sldLayoutId id="2147486751" r:id="rId10"/>
    <p:sldLayoutId id="2147486752" r:id="rId11"/>
    <p:sldLayoutId id="2147486753" r:id="rId12"/>
    <p:sldLayoutId id="2147486754" r:id="rId13"/>
    <p:sldLayoutId id="2147486755" r:id="rId14"/>
    <p:sldLayoutId id="2147486756" r:id="rId15"/>
    <p:sldLayoutId id="2147486757" r:id="rId16"/>
    <p:sldLayoutId id="2147486758" r:id="rId17"/>
    <p:sldLayoutId id="2147486759" r:id="rId18"/>
    <p:sldLayoutId id="2147486760" r:id="rId19"/>
    <p:sldLayoutId id="2147486761" r:id="rId20"/>
    <p:sldLayoutId id="2147486762" r:id="rId21"/>
    <p:sldLayoutId id="2147486763" r:id="rId22"/>
    <p:sldLayoutId id="2147486764" r:id="rId23"/>
    <p:sldLayoutId id="2147486765" r:id="rId24"/>
    <p:sldLayoutId id="2147486766" r:id="rId25"/>
    <p:sldLayoutId id="2147486767" r:id="rId26"/>
    <p:sldLayoutId id="2147486768" r:id="rId27"/>
    <p:sldLayoutId id="2147486769" r:id="rId28"/>
    <p:sldLayoutId id="2147486770" r:id="rId29"/>
    <p:sldLayoutId id="2147486771" r:id="rId30"/>
    <p:sldLayoutId id="2147486772" r:id="rId31"/>
    <p:sldLayoutId id="2147486773" r:id="rId32"/>
    <p:sldLayoutId id="2147486774" r:id="rId33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8211"/>
          <p:cNvSpPr>
            <a:spLocks noChangeArrowheads="1"/>
          </p:cNvSpPr>
          <p:nvPr/>
        </p:nvSpPr>
        <p:spPr bwMode="auto">
          <a:xfrm>
            <a:off x="323528" y="956647"/>
            <a:ext cx="8424936" cy="283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anchor="ctr">
            <a:spAutoFit/>
          </a:bodyPr>
          <a:lstStyle/>
          <a:p>
            <a:pPr defTabSz="685800">
              <a:lnSpc>
                <a:spcPct val="125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生活犹如源泉，文章犹如溪水，源泉丰盈而不枯竭，溪水自然活泼地流个不息。叶圣陶说：“作文这件事离不开生活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生活充实到什么程度，才会做成什么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样的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文章。”可见，要写好文章，就要热爱生活，从生活中找到写作素材，发掘生活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真善美。那么，在你的生活中，曾受到过哪些启发，收获了哪些灵感呢？</a:t>
            </a:r>
            <a:endParaRPr lang="zh-CN" altLang="en-US" sz="2400" b="1" dirty="0">
              <a:solidFill>
                <a:srgbClr val="3333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1472" y="993247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9" name="文本框 1"/>
          <p:cNvSpPr txBox="1"/>
          <p:nvPr/>
        </p:nvSpPr>
        <p:spPr>
          <a:xfrm>
            <a:off x="323528" y="1443910"/>
            <a:ext cx="8679338" cy="32880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457200"/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切入点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要小。</a:t>
            </a:r>
            <a:r>
              <a:rPr lang="zh-CN" altLang="en-US" sz="2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所选择的事例，要“小”而“典型”。“小”，主要指生活中的点点滴滴，不宜写“大”。“典型”，主要指不要落入俗套。 </a:t>
            </a:r>
          </a:p>
          <a:p>
            <a:pPr indent="457200">
              <a:lnSpc>
                <a:spcPts val="34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细节描写。</a:t>
            </a:r>
            <a:r>
              <a:rPr lang="zh-CN" altLang="en-US" sz="2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抓住细节，写出特点。可以通过外貌、语言、动作、心理活动等细节，精心选择最准确、最恰当的词语进行描述，使文章更生动更有感染力。 </a:t>
            </a:r>
            <a:endParaRPr lang="en-US" altLang="zh-CN" sz="2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ts val="34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多角度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感受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生活。</a:t>
            </a:r>
            <a:r>
              <a:rPr lang="zh-CN" altLang="en-US" sz="2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</a:t>
            </a:r>
            <a:r>
              <a:rPr lang="zh-CN" altLang="en-US" sz="2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自己独特的体验，将观察对象与自己的情感联系起来，产生鲜明生动、印象深刻的感受和体验。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15816" y="775469"/>
            <a:ext cx="2500330" cy="5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anchor="ctr">
            <a:spAutoFit/>
          </a:bodyPr>
          <a:lstStyle/>
          <a:p>
            <a:pPr defTabSz="685800">
              <a:buFont typeface="Arial" charset="0"/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选材注意事项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1044575" y="627534"/>
            <a:ext cx="2015257" cy="929088"/>
          </a:xfrm>
          <a:prstGeom prst="flowChartPreparatio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观察生活</a:t>
            </a: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1044575" y="2136677"/>
            <a:ext cx="2087563" cy="860106"/>
          </a:xfrm>
          <a:prstGeom prst="flowChartPreparatio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感受生活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900113" y="3709893"/>
            <a:ext cx="2232025" cy="871066"/>
          </a:xfrm>
          <a:prstGeom prst="flowChartPreparatio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写自己熟悉</a:t>
            </a:r>
          </a:p>
          <a:p>
            <a:pPr algn="ctr"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的生活</a:t>
            </a:r>
          </a:p>
        </p:txBody>
      </p:sp>
      <p:sp>
        <p:nvSpPr>
          <p:cNvPr id="5" name="箭头 206"/>
          <p:cNvSpPr>
            <a:spLocks noChangeShapeType="1"/>
          </p:cNvSpPr>
          <p:nvPr/>
        </p:nvSpPr>
        <p:spPr bwMode="auto">
          <a:xfrm>
            <a:off x="2087563" y="162887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" name="箭头 207"/>
          <p:cNvSpPr>
            <a:spLocks noChangeShapeType="1"/>
          </p:cNvSpPr>
          <p:nvPr/>
        </p:nvSpPr>
        <p:spPr bwMode="auto">
          <a:xfrm>
            <a:off x="2051720" y="3140798"/>
            <a:ext cx="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3563938" y="969867"/>
            <a:ext cx="792162" cy="287338"/>
          </a:xfrm>
          <a:prstGeom prst="rightArrow">
            <a:avLst>
              <a:gd name="adj1" fmla="val 50000"/>
              <a:gd name="adj2" fmla="val 68922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3563938" y="4065492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3563938" y="2481167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4570413" y="692526"/>
            <a:ext cx="3519487" cy="1008063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170" tIns="46990" rIns="90170" bIns="46990"/>
          <a:lstStyle/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保持敏感和好奇心，</a:t>
            </a:r>
          </a:p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时时捕捉生活素材。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4570413" y="2276851"/>
            <a:ext cx="3519487" cy="1008063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170" tIns="46990" rIns="90170" bIns="46990"/>
          <a:lstStyle/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不仅仅用眼睛看，</a:t>
            </a:r>
          </a:p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更要用心去思考。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4570413" y="3644854"/>
            <a:ext cx="3519487" cy="1008063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170" tIns="46990" rIns="90170" bIns="46990"/>
          <a:lstStyle/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立足于熟悉的生活，</a:t>
            </a:r>
          </a:p>
          <a:p>
            <a:pPr algn="ctr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或者感兴趣的方面。</a:t>
            </a:r>
          </a:p>
        </p:txBody>
      </p:sp>
      <p:grpSp>
        <p:nvGrpSpPr>
          <p:cNvPr id="1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" grpId="0" bldLvl="0" animBg="1" autoUpdateAnimBg="0"/>
      <p:bldP spid="4" grpId="0" bldLvl="0" animBg="1" autoUpdateAnimBg="0"/>
      <p:bldP spid="5" grpId="0" animBg="1"/>
      <p:bldP spid="6" grpId="0" animBg="1"/>
      <p:bldP spid="7" grpId="0" animBg="1"/>
      <p:bldP spid="8" grpId="0" animBg="1"/>
      <p:bldP spid="9" grpId="0" animBg="1"/>
      <p:bldP spid="10" grpId="0" bldLvl="0" animBg="1" autoUpdateAnimBg="0"/>
      <p:bldP spid="11" grpId="0" bldLvl="0" animBg="1" autoUpdateAnimBg="0"/>
      <p:bldP spid="12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圆角矩形 1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7574"/>
            <a:ext cx="7950204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02168" y="2210700"/>
            <a:ext cx="1001480" cy="237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 1"/>
          <p:cNvGrpSpPr>
            <a:grpSpLocks/>
          </p:cNvGrpSpPr>
          <p:nvPr/>
        </p:nvGrpSpPr>
        <p:grpSpPr bwMode="auto">
          <a:xfrm>
            <a:off x="240382" y="627534"/>
            <a:ext cx="1811338" cy="460375"/>
            <a:chOff x="6317605" y="3829427"/>
            <a:chExt cx="1810395" cy="461196"/>
          </a:xfrm>
        </p:grpSpPr>
        <p:sp>
          <p:nvSpPr>
            <p:cNvPr id="7" name="圆角矩形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8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文题展示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46400" y="1268923"/>
            <a:ext cx="6858048" cy="32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4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一、片段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写作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九月份</a:t>
            </a:r>
            <a:r>
              <a:rPr lang="zh-CN" altLang="en-US" sz="2400" b="1" dirty="0">
                <a:latin typeface="宋体" panose="02010600030101010101" pitchFamily="2" charset="-122"/>
              </a:rPr>
              <a:t>，由夏入秋，天气转凉，昼夜温差增大，自然景物、人们穿戴等方面也相应发生了许多变化。你</a:t>
            </a:r>
            <a:r>
              <a:rPr lang="zh-CN" altLang="en-US" sz="2400" b="1">
                <a:latin typeface="宋体" panose="02010600030101010101" pitchFamily="2" charset="-122"/>
              </a:rPr>
              <a:t>注意</a:t>
            </a:r>
            <a:r>
              <a:rPr lang="zh-CN" altLang="en-US" sz="2400" b="1" smtClean="0">
                <a:latin typeface="宋体" panose="02010600030101010101" pitchFamily="2" charset="-122"/>
              </a:rPr>
              <a:t>到这些变化了</a:t>
            </a:r>
            <a:r>
              <a:rPr lang="zh-CN" altLang="en-US" sz="2400" b="1" dirty="0">
                <a:latin typeface="宋体" panose="02010600030101010101" pitchFamily="2" charset="-122"/>
              </a:rPr>
              <a:t>吗？到生活中去细心观察、体验，选取一个场景，写一段文字，描述这些</a:t>
            </a:r>
            <a:r>
              <a:rPr lang="zh-CN" altLang="en-US" sz="2400" b="1">
                <a:latin typeface="宋体" panose="02010600030101010101" pitchFamily="2" charset="-122"/>
              </a:rPr>
              <a:t>变化</a:t>
            </a:r>
            <a:r>
              <a:rPr lang="zh-CN" altLang="en-US" sz="2400" b="1" smtClean="0">
                <a:latin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1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7534"/>
            <a:ext cx="142875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思路点拨</a:t>
            </a:r>
          </a:p>
        </p:txBody>
      </p:sp>
      <p:sp>
        <p:nvSpPr>
          <p:cNvPr id="4" name="矩形 3"/>
          <p:cNvSpPr/>
          <p:nvPr/>
        </p:nvSpPr>
        <p:spPr>
          <a:xfrm>
            <a:off x="357158" y="1203598"/>
            <a:ext cx="8463314" cy="320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ts val="35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关键是要善于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发现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，观察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、感受到的点点滴滴都可能成为写作的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素材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，可以先积累下来。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ts val="35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片段写作可以和本单元的阅读相照应。生活中的点点滴滴都可以成为写作的素材，关键是你要善于去发现、积累。同时要注意题目的限度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九月份”，写出由夏入秋的各种变化。要写得具体明确，比如你的感受是“秋高气爽”，就要用特定的景物把这个感觉描绘出来。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9525" y="555526"/>
            <a:ext cx="1500187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范文评点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113051"/>
            <a:ext cx="6143668" cy="3618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25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秋是金风徐徐、树叶飘落的季节。我静静地坐在树下，用手去接那一片片飘落的黄叶，忽然发现它们的纹理如此清晰，一种未经修饰而天成的美让人无法诠释。是啊，一些美丽的东西恰恰是容易被忽视的。你可曾为路边的一只蝴蝶而驻足？你可曾为天空中一声雁唳而翘首？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曾有过，那么忙碌的生活便有了淡淡的点缀，生命中也多了一段美好的回忆。我的希望更邈远了，只想休息一下，去感受一下，去寻回一些逝去的友谊。叶儿就这样飘落着，飘落在两位相互搀扶的老人身上，衬着夕阳的光皱巴巴的，他们沧桑的眼神似乎在寻觅曾经逝去的恋爱季节。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5188" y="1452721"/>
            <a:ext cx="264130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①连用两个问句，情感充沛。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2988408"/>
            <a:ext cx="259228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②用落叶映衬老人。本段描写很有画面感。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>
            <a:grpSpLocks/>
          </p:cNvGrpSpPr>
          <p:nvPr/>
        </p:nvGrpSpPr>
        <p:grpSpPr bwMode="auto">
          <a:xfrm>
            <a:off x="285720" y="658155"/>
            <a:ext cx="1811338" cy="461665"/>
            <a:chOff x="6317605" y="3829427"/>
            <a:chExt cx="1810395" cy="462488"/>
          </a:xfrm>
        </p:grpSpPr>
        <p:sp>
          <p:nvSpPr>
            <p:cNvPr id="3" name="圆角矩形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4" name="文本框 30"/>
            <p:cNvSpPr txBox="1">
              <a:spLocks noChangeArrowheads="1"/>
            </p:cNvSpPr>
            <p:nvPr/>
          </p:nvSpPr>
          <p:spPr bwMode="auto">
            <a:xfrm>
              <a:off x="6460407" y="3829427"/>
              <a:ext cx="1550065" cy="46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名师点评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83568" y="1372016"/>
            <a:ext cx="1017028" cy="241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04160" y="1393488"/>
            <a:ext cx="59242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这段文字抓住了秋天落叶的特点来写，同时用落叶映衬老人，深化主题。语言形象生动，寓感情于描写之中，很有诗情画意。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图片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899592" y="1643055"/>
            <a:ext cx="913774" cy="216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圆角矩形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071552"/>
            <a:ext cx="71707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 1"/>
          <p:cNvGrpSpPr>
            <a:grpSpLocks/>
          </p:cNvGrpSpPr>
          <p:nvPr/>
        </p:nvGrpSpPr>
        <p:grpSpPr bwMode="auto">
          <a:xfrm>
            <a:off x="240382" y="671215"/>
            <a:ext cx="1811338" cy="460375"/>
            <a:chOff x="6317605" y="3829427"/>
            <a:chExt cx="1810395" cy="461196"/>
          </a:xfrm>
        </p:grpSpPr>
        <p:sp>
          <p:nvSpPr>
            <p:cNvPr id="7" name="圆角矩形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8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文题展示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28860" y="1357304"/>
            <a:ext cx="6072230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eaLnBrk="1" hangingPunct="1">
              <a:lnSpc>
                <a:spcPct val="13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二、刚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上初中，来到新校园，走进新教室，见到新老师，结识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新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同学</a:t>
            </a:r>
            <a:r>
              <a:rPr lang="en-US" altLang="zh-CN" sz="2400" b="1" smtClean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一定有许多新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见闻吧。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试看作一番观察、拿起笔将自己印象最深的一点写下来，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字数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不限。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2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菱形 12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954" y="699542"/>
            <a:ext cx="142875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思路点拨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3756" y="1243662"/>
            <a:ext cx="72866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见闻、感受和想法可能很多，建议围绕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自己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印象最深的一点来写。以下话题可供参考：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新的校园，新的环境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我是初中生了，感觉真棒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我的新同桌真幽默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校园里有这么一个有趣的地方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9525" y="669628"/>
            <a:ext cx="1500187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范文评点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1812468"/>
            <a:ext cx="68407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转眼间，六年的小学生活结束了，我们又迎来了一个新的学年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七年级。今天是新学期的第一节语文课，它是那么有趣，那么令人难忘。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en-US" altLang="zh-CN" sz="2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那节课我们并没有学习课文，而是和老师一起聊起了语文。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我们聊的第一个话题是语文的“趣”。</a:t>
            </a:r>
            <a:endParaRPr lang="en-US" altLang="zh-CN" sz="2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275606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步入初中的第一节语文课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1419622"/>
            <a:ext cx="171451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①题目交代了主要事件。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2134002"/>
            <a:ext cx="171451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②点题，同时点明初中第一节语文课的有趣和难忘。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3348448"/>
            <a:ext cx="1714512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③第一堂语文课，不是讲课文，而是聊语文，够新鲜！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91625" y="627534"/>
            <a:ext cx="62085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>
              <a:lnSpc>
                <a:spcPct val="12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“同学们，我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们先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来聊一聊语文的乐趣吧。” 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老师发话了。“我觉得汉字的字形很有趣。”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有同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学发言了。“好，那么请同学们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写写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‘急躁’的‘躁’和‘干燥’的‘燥’字。”我们一听，兴致盎然地写了起来。过了一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会儿，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老师又问：“大家看这两个字有什么不同呢？”“部首不同呗。”大家异口同声地回答道。“对，这就是古代造字的妙处。不同的部首往往决定了字的不同意思，这是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汉字构造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的基本特点之一。同学们是不是觉得汉字很有趣呢？” </a:t>
            </a:r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老师一口气讲了这么多，说得我们一个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劲儿地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点头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917307"/>
            <a:ext cx="242775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④从语文的“乐趣”开始“聊”，意在激趣。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64728" y="2439640"/>
            <a:ext cx="22837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⑤典型的语言描写，刻画出一个循循善诱的语文老师形象。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53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最拥有图片\课件图片\写作\u=766705112,3871750730&amp;fm=21&amp;gp=0_副本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90" y="1203598"/>
            <a:ext cx="2990850" cy="24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8">
            <a:extLst>
              <a:ext uri="{FF2B5EF4-FFF2-40B4-BE49-F238E27FC236}"/>
            </a:extLst>
          </p:cNvPr>
          <p:cNvSpPr txBox="1"/>
          <p:nvPr/>
        </p:nvSpPr>
        <p:spPr>
          <a:xfrm>
            <a:off x="3203848" y="1631434"/>
            <a:ext cx="5688632" cy="13003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Kaiti SC"/>
              </a:rPr>
              <a:t>写作</a:t>
            </a:r>
            <a:endParaRPr lang="en-US" altLang="zh-CN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cs typeface="Kaiti SC"/>
            </a:endParaRPr>
          </a:p>
          <a:p>
            <a:pPr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Kaiti SC"/>
              </a:rPr>
              <a:t>   热爱生活，热爱写作</a:t>
            </a:r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58738" y="50800"/>
            <a:ext cx="1920875" cy="369332"/>
            <a:chOff x="58738" y="50800"/>
            <a:chExt cx="1920875" cy="369332"/>
          </a:xfrm>
        </p:grpSpPr>
        <p:sp>
          <p:nvSpPr>
            <p:cNvPr id="6" name="圆角矩形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8738" y="98425"/>
              <a:ext cx="1920875" cy="31273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文本框 1"/>
            <p:cNvSpPr txBox="1">
              <a:spLocks noChangeArrowheads="1"/>
            </p:cNvSpPr>
            <p:nvPr/>
          </p:nvSpPr>
          <p:spPr bwMode="auto">
            <a:xfrm>
              <a:off x="117475" y="50800"/>
              <a:ext cx="180049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b="1" dirty="0" smtClean="0">
                  <a:solidFill>
                    <a:schemeClr val="bg1"/>
                  </a:solidFill>
                  <a:latin typeface="宋体" pitchFamily="2" charset="-122"/>
                </a:rPr>
                <a:t>七年级</a:t>
              </a:r>
              <a:r>
                <a:rPr kumimoji="1" lang="zh-CN" altLang="en-US" b="1" dirty="0">
                  <a:solidFill>
                    <a:schemeClr val="bg1"/>
                  </a:solidFill>
                  <a:latin typeface="宋体" pitchFamily="2" charset="-122"/>
                </a:rPr>
                <a:t>语文上册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1614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接着，老师给我们讲了一个白字法官的故事。这个故事特别有趣，讲的是一个白字法官因弄错囚犯名字而闹出笑话的故事。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结果把我们逗得哈哈大笑。但笑完之后仔细一想，这不就是因没学好语文而闹出的笑话吗？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⑦</a:t>
            </a:r>
            <a:endParaRPr lang="en-US" altLang="zh-CN" sz="2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3" y="975064"/>
            <a:ext cx="2490383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⑥看似在讲笑话，实则与语文关系密切，再次显示了语文老师的教育智慧。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8237" y="2523549"/>
            <a:ext cx="250033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⑦运用反问句式，强调笑话与语文的关系，也说明“我”是一个善于思考的好学生。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71486"/>
            <a:ext cx="607223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最后，老师又与我们一起聊起了学好语文的意义。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⑧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大家七嘴八舌地聊起来：“我觉得学好语文可以使我们跟外界的交流更通畅、方便。”“我觉得学好语文可以提高个人修养与综合素质。”“我觉得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”大家聊得热火朝天，精彩至极。</a:t>
            </a:r>
            <a:endParaRPr lang="en-US" altLang="zh-CN" sz="2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25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不知不觉，我步入初中的第一节语文课，就在这兴致勃勃的“聊”中结束了。这堂语文课，让我真正领悟了语文的魅力，体会到了语文的乐趣。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⑨</a:t>
            </a:r>
            <a:endParaRPr lang="zh-CN" altLang="en-US" sz="2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3579862"/>
            <a:ext cx="237170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⑨收束全文，自然扣题，简洁明了。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1037527"/>
            <a:ext cx="250033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⑧至此才点明学习语文的意义，水到渠成。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图片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18943" y="1695811"/>
            <a:ext cx="884704" cy="21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 1"/>
          <p:cNvGrpSpPr>
            <a:grpSpLocks/>
          </p:cNvGrpSpPr>
          <p:nvPr/>
        </p:nvGrpSpPr>
        <p:grpSpPr bwMode="auto">
          <a:xfrm>
            <a:off x="285720" y="699542"/>
            <a:ext cx="1811338" cy="461665"/>
            <a:chOff x="6317605" y="3829427"/>
            <a:chExt cx="1810395" cy="462488"/>
          </a:xfrm>
        </p:grpSpPr>
        <p:sp>
          <p:nvSpPr>
            <p:cNvPr id="4" name="圆角矩形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460407" y="3829427"/>
              <a:ext cx="1550065" cy="46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名师点评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717900" y="1347614"/>
            <a:ext cx="638249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本文选择了“我”步入初中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第一堂语文课来写，难能可贵的是小作者没有按照通常的写法写老师如何生动地讲课，而是写老师与“我们”“聊”起了语文，构思巧妙，立意新颖。典型的语言描写，刻画出一个幽默风趣却又充满教育智慧的语文老师的形象，读来让人赞叹不已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圆角矩形 1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4862" y="1051811"/>
            <a:ext cx="7432939" cy="404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 1"/>
          <p:cNvGrpSpPr>
            <a:grpSpLocks/>
          </p:cNvGrpSpPr>
          <p:nvPr/>
        </p:nvGrpSpPr>
        <p:grpSpPr bwMode="auto">
          <a:xfrm>
            <a:off x="323528" y="671215"/>
            <a:ext cx="1811338" cy="460375"/>
            <a:chOff x="6317605" y="3829427"/>
            <a:chExt cx="1810395" cy="461196"/>
          </a:xfrm>
        </p:grpSpPr>
        <p:sp>
          <p:nvSpPr>
            <p:cNvPr id="6" name="圆角矩形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7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文题展示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19935" y="1622529"/>
            <a:ext cx="6333719" cy="2597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三、在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成长过程中，每个人都会有欢笑，有感动，当然也会有泪水，有悲伤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这些都是人生必不可少的体验，一点一滴都是生命中宝贵的财富。在你成长的过程中，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什么事情让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你深受触动，难以忘怀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回忆当时的情景，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把它写下来。题目自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拟，不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少于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字。</a:t>
            </a:r>
          </a:p>
        </p:txBody>
      </p:sp>
      <p:pic>
        <p:nvPicPr>
          <p:cNvPr id="9" name="图片 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83568" y="2214735"/>
            <a:ext cx="810986" cy="192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97620"/>
            <a:ext cx="142875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思路点拨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285" y="1038647"/>
            <a:ext cx="88942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生活中让你动情的事可能有好几件，要从中选择一件让你最受触动的事情来写。可以先把这件事讲给身边的同学们，看看他们的饭意然后再落笔。</a:t>
            </a:r>
            <a:endParaRPr lang="en-US" altLang="zh-CN" sz="24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在记叙时，要交代清楚，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如时间、地点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人物和事情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的起因、经过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结果等要素，让记叙眉目清楚。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除了记叙经过，还要抒发自己的感受。可以开门见山或篇末点题，也可以与记叙相结合来表达。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597620"/>
            <a:ext cx="1500187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范文评点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0743" y="1009928"/>
            <a:ext cx="8821737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成长的烦恼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人生旅途，变幻莫测，免不了会有一些大大小小的烦恼。回想自己的过去，有过痛苦，也有过悲伤，但那大都是一时的烦恼，时间久了自然烟消云散。可也有个不大不小的烦恼，一直伴随我到现在，那就是我的这副眼镜。①</a:t>
            </a: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619672" y="3838277"/>
            <a:ext cx="53777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①开篇点题，引出“我”的烦恼。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2844" y="771550"/>
            <a:ext cx="8786875" cy="401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说到它，已伴随我将近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年。上小学初戴眼镜时，虽觉它不甚美观，却并不觉得给自己带来多大麻烦。但随着年龄的增长，眼镜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度数逐步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增加，各种不便开始显露出来。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最明显的就是学习上的不便。别看我已架上了一副近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600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度的眼镜。可要遇上一位写字稍微小一些或是潦草一点儿的老师，那可就糟糕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了。伸长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了脖子，瞪大了眼睛，直看得脖子酸痛，也看不出个究竟来。我只能左顾右盼，东抄一笔，西抄一笔，凑来凑去，才得以抄全笔记。抄不全笔记其实还只是小麻烦，最惨的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02345" y="771550"/>
            <a:ext cx="7958087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还要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属计算机课。尽管每次课前我都尽量地休息好眼睛，可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分钟过后，眼睛依然疲惫不堪。计算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机课不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同于其他课，整堂课那些公式、文字就像走马灯似的在屏幕上翻滚，我既要全神贯注地听老师讲课，以免漏掉哪怕一个知识点，又要使屏幕上所有的东西都尽收眼底。一堂课下来，我的双眼简直都要鼓出来，异常难受。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②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691680" y="3867894"/>
            <a:ext cx="606287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②段中运用“总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—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分”的结构，条理清晰。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9512" y="673100"/>
            <a:ext cx="8821737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不过，写了这么多的不便，在我看来，还是可以忍受、可以克服的。还有一种不便却给我带来了无可弥补的损失，令我难以忍受。③我从小就喜欢踢足球，这次年级联赛，我义不容辞地加入了班队，准备和几个志同道合的队友大干一场。可最后，我们只取得了第六名！大家不说，我也知道自己的表现实在是不尽如人意。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踢后卫，我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总是踢得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缩手缩脚，怕踢坏了眼镜；冲锋陷阵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907704" y="3795886"/>
            <a:ext cx="482536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③段首句承上启下，起过渡作用。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5536" y="1203598"/>
            <a:ext cx="8440738" cy="17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时，总怕对方的猛烈逼抢，铲倒了自己，以至于摔坏了眼镜。摘了眼镜踢，就更抓瞎了，连双方队员都辨不清，还谈什么传球？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1520" y="885546"/>
            <a:ext cx="862491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eaLnBrk="1" hangingPunct="1">
              <a:lnSpc>
                <a:spcPts val="36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用心感受校园生活，养成细心观察周围事物的良好习惯，特别是要多读书，读好书，以读促写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。（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重点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indent="457200" eaLnBrk="1" hangingPunct="1">
              <a:lnSpc>
                <a:spcPts val="36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关注平凡的家庭生活，捕捉美好、有趣、有意义的瞬间，通过积累大量的生活素材和语言材料，为得心应手从容写作做好准备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。（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难点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indent="457200" eaLnBrk="1" hangingPunct="1">
              <a:lnSpc>
                <a:spcPts val="36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懂得“生活是写作的源泉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这一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道理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，从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更深层次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上理解生活、感悟生活，培养体验生活、热爱生活的情感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。（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素养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7" name="组合 11"/>
          <p:cNvGrpSpPr>
            <a:grpSpLocks/>
          </p:cNvGrpSpPr>
          <p:nvPr/>
        </p:nvGrpSpPr>
        <p:grpSpPr bwMode="auto">
          <a:xfrm>
            <a:off x="0" y="-20538"/>
            <a:ext cx="2051050" cy="523875"/>
            <a:chOff x="0" y="-63"/>
            <a:chExt cx="3231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>
            <a:grpSpLocks/>
          </p:cNvGrpSpPr>
          <p:nvPr/>
        </p:nvGrpSpPr>
        <p:grpSpPr bwMode="auto">
          <a:xfrm>
            <a:off x="251520" y="926575"/>
            <a:ext cx="1811338" cy="461665"/>
            <a:chOff x="6317605" y="3829427"/>
            <a:chExt cx="1810395" cy="462488"/>
          </a:xfrm>
        </p:grpSpPr>
        <p:sp>
          <p:nvSpPr>
            <p:cNvPr id="3" name="圆角矩形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4" name="文本框 30"/>
            <p:cNvSpPr txBox="1">
              <a:spLocks noChangeArrowheads="1"/>
            </p:cNvSpPr>
            <p:nvPr/>
          </p:nvSpPr>
          <p:spPr bwMode="auto">
            <a:xfrm>
              <a:off x="6460407" y="3829427"/>
              <a:ext cx="1550065" cy="462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名师点评</a:t>
              </a:r>
              <a:endParaRPr lang="en-US" altLang="zh-CN" sz="2400" b="1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08842" y="1855266"/>
            <a:ext cx="6858048" cy="19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本文思路清晰，条理分明，整体上采用了“总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分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总”的结构，简洁明了。语言生动幽默，使读者读来忍俊不禁。</a:t>
            </a:r>
          </a:p>
        </p:txBody>
      </p:sp>
      <p:pic>
        <p:nvPicPr>
          <p:cNvPr id="6" name="图片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39552" y="1926703"/>
            <a:ext cx="882424" cy="209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899592" y="1663248"/>
            <a:ext cx="938068" cy="222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53251"/>
          <p:cNvSpPr txBox="1"/>
          <p:nvPr/>
        </p:nvSpPr>
        <p:spPr>
          <a:xfrm>
            <a:off x="2411760" y="935311"/>
            <a:ext cx="3958262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作文成功者的秘诀：</a:t>
            </a:r>
          </a:p>
        </p:txBody>
      </p:sp>
      <p:sp>
        <p:nvSpPr>
          <p:cNvPr id="9" name="文本框 53252"/>
          <p:cNvSpPr txBox="1"/>
          <p:nvPr/>
        </p:nvSpPr>
        <p:spPr>
          <a:xfrm>
            <a:off x="2252736" y="1744236"/>
            <a:ext cx="5703640" cy="212365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有一双慧眼，有一颗敏感的心，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善于观察和感悟生活，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从中选择贴切的材料，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表达我们阳光向上的人生志向和情趣。</a:t>
            </a:r>
          </a:p>
        </p:txBody>
      </p:sp>
      <p:grpSp>
        <p:nvGrpSpPr>
          <p:cNvPr id="10" name="组合 13"/>
          <p:cNvGrpSpPr>
            <a:grpSpLocks/>
          </p:cNvGrpSpPr>
          <p:nvPr/>
        </p:nvGrpSpPr>
        <p:grpSpPr bwMode="auto">
          <a:xfrm>
            <a:off x="28575" y="-20638"/>
            <a:ext cx="2006600" cy="522288"/>
            <a:chOff x="70" y="-63"/>
            <a:chExt cx="3160" cy="822"/>
          </a:xfrm>
        </p:grpSpPr>
        <p:sp>
          <p:nvSpPr>
            <p:cNvPr id="1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</a:p>
          </p:txBody>
        </p:sp>
        <p:cxnSp>
          <p:nvCxnSpPr>
            <p:cNvPr id="12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菱形 12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/>
          <p:nvPr/>
        </p:nvSpPr>
        <p:spPr>
          <a:xfrm>
            <a:off x="323528" y="987574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一个人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成长的过程，其实是不断“懂”的过程。了解一种知识、一种事物、一种技能，理解一个道理、一种情感、一个人物，明白一种心意、一个眼神、一句话语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个人懂的多了，便长大了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    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请以“懂 ”为题，写一篇不少于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500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字的文章。 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grpSp>
        <p:nvGrpSpPr>
          <p:cNvPr id="6" name="组合 8"/>
          <p:cNvGrpSpPr>
            <a:grpSpLocks/>
          </p:cNvGrpSpPr>
          <p:nvPr/>
        </p:nvGrpSpPr>
        <p:grpSpPr bwMode="auto">
          <a:xfrm>
            <a:off x="34925" y="-20638"/>
            <a:ext cx="2008188" cy="523876"/>
            <a:chOff x="70" y="-63"/>
            <a:chExt cx="3161" cy="824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课下作业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954" y="597620"/>
            <a:ext cx="142875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思路点拨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155816" y="1209739"/>
            <a:ext cx="8880680" cy="3234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35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解题：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“懂” 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：“情”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主要有亲情、友情、爱情，其中我们接触最早的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也最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能够打动我们的是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亲情；“理”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范围很广，人生哲理等都可以。 </a:t>
            </a:r>
            <a:endParaRPr lang="en-US" altLang="zh-CN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ts val="3500"/>
              </a:lnSpc>
            </a:pPr>
            <a:r>
              <a:rPr lang="en-US" altLang="zh-CN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选材</a:t>
            </a:r>
            <a:r>
              <a:rPr lang="zh-CN" altLang="en-US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记叙文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，可写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自己对父亲母亲的爱由不懂到懂的过程，描写要有故事情节，注意详略得当，抒发真情实感。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也可以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写对真理由不懂到懂的过程，对事情由不懂到懂的过程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ts val="35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注意：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写完多默读几遍，检查语言是否简洁、表意是否准确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8"/>
          <p:cNvGrpSpPr>
            <a:grpSpLocks/>
          </p:cNvGrpSpPr>
          <p:nvPr/>
        </p:nvGrpSpPr>
        <p:grpSpPr bwMode="auto">
          <a:xfrm>
            <a:off x="34925" y="-20638"/>
            <a:ext cx="2008188" cy="523876"/>
            <a:chOff x="70" y="-63"/>
            <a:chExt cx="3161" cy="824"/>
          </a:xfrm>
        </p:grpSpPr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课下作业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文本框 3"/>
          <p:cNvSpPr txBox="1">
            <a:spLocks noChangeArrowheads="1"/>
          </p:cNvSpPr>
          <p:nvPr/>
        </p:nvSpPr>
        <p:spPr bwMode="auto">
          <a:xfrm>
            <a:off x="651727" y="1419225"/>
            <a:ext cx="783419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685800" eaLnBrk="1" hangingPunct="1"/>
            <a:r>
              <a:rPr kumimoji="1" lang="zh-CN" altLang="en-US" sz="6600" b="1" dirty="0">
                <a:solidFill>
                  <a:srgbClr val="FF6600"/>
                </a:solidFill>
                <a:latin typeface="宋体" panose="02010600030101010101" pitchFamily="2" charset="-122"/>
                <a:cs typeface="Xingkai SC"/>
              </a:rPr>
              <a:t>七彩课堂  伴你成长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>
            <a:grpSpLocks/>
          </p:cNvGrpSpPr>
          <p:nvPr/>
        </p:nvGrpSpPr>
        <p:grpSpPr bwMode="auto">
          <a:xfrm>
            <a:off x="285720" y="671215"/>
            <a:ext cx="1811338" cy="460375"/>
            <a:chOff x="6317605" y="3829427"/>
            <a:chExt cx="1810395" cy="461196"/>
          </a:xfrm>
        </p:grpSpPr>
        <p:sp>
          <p:nvSpPr>
            <p:cNvPr id="3" name="圆角矩形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17605" y="3840559"/>
              <a:ext cx="1810395" cy="450064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4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</a:rPr>
                <a:t>写作指导</a:t>
              </a:r>
              <a:endParaRPr lang="en-US" altLang="zh-CN" sz="2400" b="1">
                <a:solidFill>
                  <a:srgbClr val="00206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78184" y="1347614"/>
            <a:ext cx="8858312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一、仔细观察生活，保持敏感和好奇心，时时捕捉生活素材。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一件小事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一句动人的话语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一个细微的动作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一处独具特色的景物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都能引起人们的某种感受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成为写作的契机和切入点。要有再现客观事物和表现主观情意的能力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所谓再现客观事物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就是把所见所闻的客观事物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如实地再现出来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形象地描绘人物和事物的状貌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清楚顺畅地表述人物的经历或事情发生的过程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让读者也有所感知。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8"/>
          <p:cNvGrpSpPr>
            <a:grpSpLocks/>
          </p:cNvGrpSpPr>
          <p:nvPr/>
        </p:nvGrpSpPr>
        <p:grpSpPr bwMode="auto">
          <a:xfrm>
            <a:off x="0" y="-20638"/>
            <a:ext cx="2006600" cy="523876"/>
            <a:chOff x="70" y="-63"/>
            <a:chExt cx="3161" cy="824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275606"/>
            <a:ext cx="8784976" cy="329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捕捉生活故事和细节。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每天上学时妈妈不厌其烦地叮嘱“路上要小心”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妈妈每天晚上为我准备水果和夜宵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爸爸常年漂泊在外挣钱供我读书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爸爸每天都监督我完成作业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小时候的衣服都是我奶奶洗的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上学几年都是我爷爷顶着烈日、迎着风雨接送我的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在餐桌上狼吞虎咽时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妈妈一边拍着我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脊背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一边说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慢点儿慢点儿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噎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着”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送别时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父亲给我买橘子等生活细节都是我们要捕捉的。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7668" y="699542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写作中我们可以从哪些方面捕捉素材？</a:t>
            </a:r>
            <a:endParaRPr lang="zh-CN" altLang="en-US" sz="24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8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/>
          <p:nvPr/>
        </p:nvSpPr>
        <p:spPr>
          <a:xfrm>
            <a:off x="681858" y="1839723"/>
            <a:ext cx="141577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细节描写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的分类</a:t>
            </a:r>
          </a:p>
        </p:txBody>
      </p:sp>
      <p:sp>
        <p:nvSpPr>
          <p:cNvPr id="3" name="AutoShape 3"/>
          <p:cNvSpPr/>
          <p:nvPr/>
        </p:nvSpPr>
        <p:spPr>
          <a:xfrm>
            <a:off x="2182056" y="1268219"/>
            <a:ext cx="136511" cy="2314584"/>
          </a:xfrm>
          <a:prstGeom prst="leftBrace">
            <a:avLst>
              <a:gd name="adj1" fmla="val 5957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2396370" y="1125343"/>
            <a:ext cx="23391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/>
            <a:r>
              <a:rPr lang="zh-CN" altLang="en-US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人物细节描写：</a:t>
            </a:r>
          </a:p>
        </p:txBody>
      </p:sp>
      <p:sp>
        <p:nvSpPr>
          <p:cNvPr id="5" name="Text Box 5"/>
          <p:cNvSpPr txBox="1"/>
          <p:nvPr/>
        </p:nvSpPr>
        <p:spPr>
          <a:xfrm>
            <a:off x="2404321" y="1995305"/>
            <a:ext cx="23391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景物细节描写：</a:t>
            </a:r>
          </a:p>
        </p:txBody>
      </p:sp>
      <p:sp>
        <p:nvSpPr>
          <p:cNvPr id="6" name="Text Box 6"/>
          <p:cNvSpPr txBox="1"/>
          <p:nvPr/>
        </p:nvSpPr>
        <p:spPr>
          <a:xfrm>
            <a:off x="2396370" y="3197045"/>
            <a:ext cx="23391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生活细节描写：</a:t>
            </a:r>
          </a:p>
        </p:txBody>
      </p:sp>
      <p:sp>
        <p:nvSpPr>
          <p:cNvPr id="7" name="Text Box 7"/>
          <p:cNvSpPr txBox="1"/>
          <p:nvPr/>
        </p:nvSpPr>
        <p:spPr>
          <a:xfrm>
            <a:off x="4754394" y="948665"/>
            <a:ext cx="4210094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外貌、语言、动作、神态、心理</a:t>
            </a:r>
          </a:p>
        </p:txBody>
      </p:sp>
      <p:sp>
        <p:nvSpPr>
          <p:cNvPr id="8" name="Text Box 8"/>
          <p:cNvSpPr txBox="1"/>
          <p:nvPr/>
        </p:nvSpPr>
        <p:spPr>
          <a:xfrm>
            <a:off x="4753824" y="1911161"/>
            <a:ext cx="4210664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自然环境、社会环境、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动物、静</a:t>
            </a:r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物</a:t>
            </a:r>
          </a:p>
        </p:txBody>
      </p:sp>
      <p:sp>
        <p:nvSpPr>
          <p:cNvPr id="9" name="Text Box 9"/>
          <p:cNvSpPr txBox="1"/>
          <p:nvPr/>
        </p:nvSpPr>
        <p:spPr>
          <a:xfrm>
            <a:off x="4745086" y="3190205"/>
            <a:ext cx="36433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情节、事件的细节描写</a:t>
            </a:r>
          </a:p>
        </p:txBody>
      </p:sp>
      <p:sp>
        <p:nvSpPr>
          <p:cNvPr id="10" name="Text Box 10"/>
          <p:cNvSpPr txBox="1"/>
          <p:nvPr/>
        </p:nvSpPr>
        <p:spPr>
          <a:xfrm>
            <a:off x="467544" y="4054301"/>
            <a:ext cx="7812087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（场面描写：是事件发生过程中人物活动的画面描写）</a:t>
            </a:r>
          </a:p>
        </p:txBody>
      </p:sp>
      <p:grpSp>
        <p:nvGrpSpPr>
          <p:cNvPr id="11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uild="allAtOnce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498" y="658377"/>
            <a:ext cx="8643998" cy="421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从校园生活中选取素材。</a:t>
            </a:r>
          </a:p>
          <a:p>
            <a:pPr indent="457200">
              <a:lnSpc>
                <a:spcPts val="36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(1) 校园生活是丰富多彩的，同学们的性格是各不相同的。平时善于观察，我们会发现，每天都有新鲜事发生，每天都有不同的感受，每天都能发现同学身上的微妙变化。把这些观察落实在纸上，就是一个个鲜活生动的写作素材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ts val="36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(2) 从各个学科中挖掘素材。大语文观告诉我们：处处是语文，时时是语文，事事是语文。一节精彩的生物实验课，一场激烈的篮球比赛，一堂难忘的手工劳动课，无一不是作文的好素材。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71550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从社会生活中选取素材。 </a:t>
            </a:r>
          </a:p>
          <a:p>
            <a:pPr indent="457200">
              <a:lnSpc>
                <a:spcPts val="3600"/>
              </a:lnSpc>
            </a:pPr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(1) 走进大自然，培养丰富的情感和良好的观察力。不同的季节，大自然会呈现出不同的色彩。不同的时间，天气也会瞬息万变：或晴空万里，或大雨倾盆，或浓雾弥漫，或大雪纷飞。要学会体验，捕捉瞬间的灵感。 </a:t>
            </a:r>
          </a:p>
          <a:p>
            <a:pPr indent="457200">
              <a:lnSpc>
                <a:spcPts val="3600"/>
              </a:lnSpc>
            </a:pPr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(2)关注社会生活，扩大信息量。为避免作文立意肤浅、缺乏新意，我们应当关注社会生活，多读书，多看新闻，关注传媒，扩大信息接收量，让生活的源头活水滋润心田。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499482"/>
            <a:ext cx="84249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二、选择自己最熟悉、最动情的生活来写 ，恰当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地表现主观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情意。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凡是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优秀作品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都是感于物而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动于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情的有感而发之作。文章不是无情物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人们说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情意的作品好像是泥胎、木偶、纸花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是不无道理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的。想到了一些事后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确定自己要写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的一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件或几件事。想清楚具体情景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整体把握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事情的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当时自己的情况是怎样的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对方有什么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举动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和言语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把要描述的地方捕捉住。将客观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事物和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主观情意结合起来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写出来的事情才有动人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之处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9"/>
          <p:cNvGrpSpPr>
            <a:grpSpLocks/>
          </p:cNvGrpSpPr>
          <p:nvPr/>
        </p:nvGrpSpPr>
        <p:grpSpPr bwMode="auto">
          <a:xfrm>
            <a:off x="28575" y="-3175"/>
            <a:ext cx="2006600" cy="522288"/>
            <a:chOff x="70" y="-63"/>
            <a:chExt cx="3160" cy="822"/>
          </a:xfrm>
        </p:grpSpPr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2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合作探究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5170</TotalTime>
  <Words>2717</Words>
  <Application>Microsoft Office PowerPoint</Application>
  <PresentationFormat>全屏显示(16:9)</PresentationFormat>
  <Paragraphs>145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Arial</vt:lpstr>
      <vt:lpstr>宋体</vt:lpstr>
      <vt:lpstr>Calibri</vt:lpstr>
      <vt:lpstr>黑体</vt:lpstr>
      <vt:lpstr>Impact</vt:lpstr>
      <vt:lpstr>楷体</vt:lpstr>
      <vt:lpstr>华文楷体</vt:lpstr>
      <vt:lpstr>微软雅黑</vt:lpstr>
      <vt:lpstr>Times New Roman</vt:lpstr>
      <vt:lpstr>Kaiti SC</vt:lpstr>
      <vt:lpstr>Xingkai SC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459</cp:revision>
  <dcterms:created xsi:type="dcterms:W3CDTF">2018-11-06T06:39:21Z</dcterms:created>
  <dcterms:modified xsi:type="dcterms:W3CDTF">2024-08-19T03:40:12Z</dcterms:modified>
</cp:coreProperties>
</file>